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1.xml" ContentType="application/vnd.openxmlformats-officedocument.presentationml.notes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.xml" ContentType="application/vnd.openxmlformats-officedocument.presentationml.slide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4.xml" ContentType="application/vnd.openxmlformats-officedocument.presentationml.slide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saveSubsetFonts="1">
  <p:sldMasterIdLst>
    <p:sldMasterId id="2147483648" r:id="rId1"/>
  </p:sldMasterIdLst>
  <p:notesMasterIdLst>
    <p:notesMasterId r:id="rId2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9144000" cy="6858000" type="screen4x3"/>
  <p:notesSz cx="9144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 /><Relationship Id="rId29" Type="http://schemas.openxmlformats.org/officeDocument/2006/relationships/tableStyles" Target="tableStyles.xml" /><Relationship Id="rId30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Padrão</a:t>
            </a: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 </a:t>
            </a: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indústria</a:t>
            </a: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 academia</a:t>
            </a:r>
            <a:endParaRPr sz="1200"/>
          </a:p>
          <a:p>
            <a:pPr>
              <a:defRPr/>
            </a:pPr>
            <a:endParaRPr sz="1200"/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Primeira</a:t>
            </a: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versão</a:t>
            </a: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lançada</a:t>
            </a: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</a:t>
            </a: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2009</a:t>
            </a:r>
            <a:endParaRPr/>
          </a:p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Título e conteúd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F2B7900D-0734-4F15-9F08-6F03FB6F6514}" type="datetimeFigureOut">
              <a:rPr lang="pt-BR"/>
              <a:t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7FFE5E5C-C80A-4D8D-A711-3102A7BA9258}" type="slidenum">
              <a:rPr lang="pt-BR"/>
              <a:t/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856" y="0"/>
            <a:ext cx="9138285" cy="6858000"/>
          </a:xfrm>
          <a:prstGeom prst="rect">
            <a:avLst/>
          </a:prstGeom>
        </p:spPr>
      </p:pic>
      <p:sp>
        <p:nvSpPr>
          <p:cNvPr id="9" name="Espaço Reservado para Conteúdo 2"/>
          <p:cNvSpPr>
            <a:spLocks noGrp="1"/>
          </p:cNvSpPr>
          <p:nvPr>
            <p:ph idx="1" hasCustomPrompt="1"/>
          </p:nvPr>
        </p:nvSpPr>
        <p:spPr bwMode="auto">
          <a:xfrm>
            <a:off x="966786" y="2714625"/>
            <a:ext cx="7343775" cy="714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3600" b="1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título</a:t>
            </a:r>
            <a:endParaRPr/>
          </a:p>
        </p:txBody>
      </p:sp>
      <p:sp>
        <p:nvSpPr>
          <p:cNvPr id="10" name="Espaço Reservado para Conteúdo 2"/>
          <p:cNvSpPr>
            <a:spLocks noGrp="1"/>
          </p:cNvSpPr>
          <p:nvPr>
            <p:ph idx="13" hasCustomPrompt="1"/>
          </p:nvPr>
        </p:nvSpPr>
        <p:spPr bwMode="auto">
          <a:xfrm>
            <a:off x="966786" y="3429001"/>
            <a:ext cx="7343775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20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subtítulo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4" hasCustomPrompt="1"/>
          </p:nvPr>
        </p:nvSpPr>
        <p:spPr bwMode="auto">
          <a:xfrm>
            <a:off x="900111" y="6356349"/>
            <a:ext cx="7343775" cy="238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4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a data e o nome da área ou disciplina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</a:t>
            </a:r>
            <a:r>
              <a:rPr lang="pt-BR"/>
              <a:t>para</a:t>
            </a:r>
            <a:r>
              <a:rPr lang="pt-BR"/>
              <a:t> editar o título mestre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2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5" name="Rectangle 1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/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/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18" name="Espaço Reservado para Texto 4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4714875" y="1484313"/>
            <a:ext cx="3971925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0" name="Espaço Reservado para Texto 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57225" y="1487488"/>
            <a:ext cx="3971925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2181225"/>
            <a:ext cx="3971925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2190750"/>
            <a:ext cx="3971925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1" name="Rectangle 1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/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/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5"/>
            <a:ext cx="3971925" cy="4667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1476375"/>
            <a:ext cx="3971925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Rectangle 1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/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/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4"/>
            <a:ext cx="3971925" cy="24288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1476375"/>
            <a:ext cx="3971925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Espaço Reservado para Imagem 2"/>
          <p:cNvSpPr>
            <a:spLocks noGrp="1"/>
          </p:cNvSpPr>
          <p:nvPr>
            <p:ph type="pic" idx="15"/>
          </p:nvPr>
        </p:nvSpPr>
        <p:spPr bwMode="auto">
          <a:xfrm>
            <a:off x="657224" y="4086225"/>
            <a:ext cx="3971925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pt-BR"/>
          </a:p>
        </p:txBody>
      </p:sp>
      <p:sp>
        <p:nvSpPr>
          <p:cNvPr id="11" name="Espaço Reservado para Texto 7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57225" y="5791200"/>
            <a:ext cx="3971924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 b="0" i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a legenda mestre</a:t>
            </a:r>
            <a:endParaRPr/>
          </a:p>
        </p:txBody>
      </p:sp>
      <p:sp>
        <p:nvSpPr>
          <p:cNvPr id="12" name="Rectangle 1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/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Imagem com Le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 bwMode="auto">
          <a:xfrm>
            <a:off x="4924424" y="0"/>
            <a:ext cx="4219575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/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 bwMode="auto">
          <a:xfrm>
            <a:off x="457200" y="781050"/>
            <a:ext cx="4363508" cy="619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Edite o título mestre</a:t>
            </a:r>
            <a:endParaRPr/>
          </a:p>
        </p:txBody>
      </p:sp>
      <p:sp>
        <p:nvSpPr>
          <p:cNvPr id="9" name="Espaço Reservado para Conteúdo 2"/>
          <p:cNvSpPr>
            <a:spLocks noGrp="1"/>
          </p:cNvSpPr>
          <p:nvPr>
            <p:ph idx="13"/>
          </p:nvPr>
        </p:nvSpPr>
        <p:spPr bwMode="auto">
          <a:xfrm>
            <a:off x="657225" y="1485900"/>
            <a:ext cx="4163483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Rectangle 1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/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135726F-7445-4038-9FAC-4112A5F2E72B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2F2DBCB-A38D-4662-B7A4-5939857B11EF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2" descr="fundo_ppt1_ok.jpg"/>
          <p:cNvPicPr>
            <a:picLocks noChangeAspect="1"/>
          </p:cNvPicPr>
          <p:nvPr userDrawn="1"/>
        </p:nvPicPr>
        <p:blipFill>
          <a:blip r:embed="rId9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fld id="{F2B7900D-0734-4F15-9F08-6F03FB6F6514}" type="datetimeFigureOut">
              <a:rPr lang="pt-BR"/>
              <a:t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Rectangle 13"/>
          <p:cNvSpPr>
            <a:spLocks noChangeArrowheads="1" noGrp="1"/>
          </p:cNvSpPr>
          <p:nvPr>
            <p:ph type="sldNum" sz="quarter" idx="4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 algn="r">
              <a:defRPr sz="1000"/>
            </a:lvl1pPr>
          </a:lstStyle>
          <a:p>
            <a:pPr>
              <a:defRPr/>
            </a:pPr>
            <a:fld id="{A33A0801-BB33-4F6A-ADD2-35B07A2D74D7}" type="slidenum">
              <a:rPr lang="pt-BR"/>
              <a:t/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>
        <a:spcBef>
          <a:spcPts val="0"/>
        </a:spcBef>
        <a:buNone/>
        <a:defRPr sz="3200">
          <a:solidFill>
            <a:srgbClr val="C00026"/>
          </a:solidFill>
          <a:latin typeface="Verdana"/>
          <a:ea typeface="Verdana"/>
          <a:cs typeface="Verdana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1800" b="0">
          <a:solidFill>
            <a:schemeClr val="tx1"/>
          </a:solidFill>
          <a:latin typeface="Verdana"/>
          <a:ea typeface="Verdana"/>
          <a:cs typeface="Verdana"/>
        </a:defRPr>
      </a:lvl1pPr>
      <a:lvl2pPr marL="742950" indent="-28575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Verdana"/>
          <a:ea typeface="Verdana"/>
          <a:cs typeface="Verdana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Verdana"/>
          <a:ea typeface="Verdana"/>
          <a:cs typeface="Verdana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Insper/robotica-computacional" TargetMode="External"/><Relationship Id="rId3" Type="http://schemas.openxmlformats.org/officeDocument/2006/relationships/hyperlink" Target="https://insper.github.io/robotica-computacional" TargetMode="External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insper.github.io/robotica-computacional/guias-infra/" TargetMode="External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ciencedirect.com/science/article/pii/S0004370214001350" TargetMode="External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hyperlink" Target="https://youtu.be/R4IDa3EXvMc?t=38" TargetMode="External"/><Relationship Id="rId5" Type="http://schemas.openxmlformats.org/officeDocument/2006/relationships/image" Target="../media/image6.png"/><Relationship Id="rId6" Type="http://schemas.openxmlformats.org/officeDocument/2006/relationships/hyperlink" Target="https://www.youtube.com/watch?list=PL6wMum5UsYvYpbhQALOcbhzXYTt3qnzqA&amp;time_continue=75&amp;v=VgJGT0nId98&amp;feature=emb_title" TargetMode="External"/><Relationship Id="rId7" Type="http://schemas.openxmlformats.org/officeDocument/2006/relationships/image" Target="../media/image7.png"/><Relationship Id="rId8" Type="http://schemas.openxmlformats.org/officeDocument/2006/relationships/hyperlink" Target="https://www.eenewseurope.com/news/uv-laden-disinfection-robots-clean-hospitals" TargetMode="External"/><Relationship Id="rId9" Type="http://schemas.openxmlformats.org/officeDocument/2006/relationships/image" Target="../media/image8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 bwMode="auto">
          <a:xfrm>
            <a:off x="966785" y="2838146"/>
            <a:ext cx="7343775" cy="1295399"/>
          </a:xfrm>
        </p:spPr>
        <p:txBody>
          <a:bodyPr>
            <a:normAutofit/>
          </a:bodyPr>
          <a:lstStyle/>
          <a:p>
            <a:pPr lvl="0" defTabSz="457200">
              <a:spcBef>
                <a:spcPts val="0"/>
              </a:spcBef>
              <a:spcAft>
                <a:spcPts val="600"/>
              </a:spcAft>
              <a:defRPr/>
            </a:pPr>
            <a:r>
              <a:rPr lang="pt-BR">
                <a:latin typeface="Verdana"/>
                <a:cs typeface="Verdana"/>
              </a:rPr>
              <a:t>Rob</a:t>
            </a:r>
            <a:r>
              <a:rPr lang="en-US">
                <a:latin typeface="Verdana"/>
                <a:cs typeface="Verdana"/>
              </a:rPr>
              <a:t>ótica</a:t>
            </a:r>
            <a:r>
              <a:rPr lang="en-US">
                <a:latin typeface="Verdana"/>
                <a:cs typeface="Verdana"/>
              </a:rPr>
              <a:t> </a:t>
            </a:r>
            <a:r>
              <a:rPr lang="en-US">
                <a:latin typeface="Verdana"/>
                <a:cs typeface="Verdana"/>
              </a:rPr>
              <a:t>Computacional</a:t>
            </a:r>
            <a:endParaRPr lang="pt-BR">
              <a:latin typeface="Verdana"/>
              <a:cs typeface="Verdana"/>
            </a:endParaRPr>
          </a:p>
          <a:p>
            <a:pPr>
              <a:defRPr/>
            </a:pPr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5511992" name="Title 1"/>
          <p:cNvSpPr>
            <a:spLocks noGrp="1"/>
          </p:cNvSpPr>
          <p:nvPr>
            <p:ph type="title"/>
          </p:nvPr>
        </p:nvSpPr>
        <p:spPr bwMode="auto">
          <a:xfrm>
            <a:off x="457200" y="1570460"/>
            <a:ext cx="8229600" cy="619123"/>
          </a:xfrm>
        </p:spPr>
        <p:txBody>
          <a:bodyPr/>
          <a:lstStyle/>
          <a:p>
            <a:pPr algn="ctr">
              <a:defRPr/>
            </a:pPr>
            <a:r>
              <a:rPr lang="en-US"/>
              <a:t>Atividade: Comportamento autônomo</a:t>
            </a:r>
            <a:endParaRPr lang="en-US"/>
          </a:p>
        </p:txBody>
      </p:sp>
      <p:sp>
        <p:nvSpPr>
          <p:cNvPr id="557379437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343881673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2869181" y="2641839"/>
            <a:ext cx="3452362" cy="3452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3332305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9"/>
            <a:ext cx="8229600" cy="61912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Visão geral do semestre</a:t>
            </a:r>
            <a:endParaRPr/>
          </a:p>
        </p:txBody>
      </p:sp>
      <p:sp>
        <p:nvSpPr>
          <p:cNvPr id="440715272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4" y="85725"/>
            <a:ext cx="7229475" cy="352424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 modelId="{03C3F496-21C1-4F59-A596-4B15FAA1EBC1}">
        <p:nvSpPr>
          <p:cNvPr id="21290245" name=""/>
          <p:cNvSpPr/>
          <p:nvPr/>
        </p:nvSpPr>
        <p:spPr bwMode="auto">
          <a:xfrm rot="0" flipH="0" flipV="0">
            <a:off x="657223" y="1667626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</p:sp>
      <p:sp modelId="{EB2E605A-0EA2-4D54-90B2-90026B84E8EB}">
        <p:nvSpPr>
          <p:cNvPr id="2044269725" name=""/>
          <p:cNvSpPr/>
          <p:nvPr/>
        </p:nvSpPr>
        <p:spPr bwMode="auto">
          <a:xfrm rot="0" flipH="0" flipV="0">
            <a:off x="895039" y="1844515"/>
            <a:ext cx="432392" cy="432392"/>
          </a:xfrm>
          <a:prstGeom prst="rect">
            <a:avLst/>
          </a:prstGeom>
          <a:blipFill>
            <a:blip r:embed="rId2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</p:sp>
      <p:sp modelId="{207A0B27-6536-40C1-86C7-F356BFA15F0D}">
        <p:nvSpPr>
          <p:cNvPr id="1219896421" name=""/>
          <p:cNvSpPr/>
          <p:nvPr/>
        </p:nvSpPr>
        <p:spPr bwMode="auto">
          <a:xfrm rot="0" flipH="0" flipV="0">
            <a:off x="1565248" y="1667626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9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/>
              <a:t>Básico de visão e ROS</a:t>
            </a:r>
            <a:endParaRPr lang="en-US" sz="1900"/>
          </a:p>
        </p:txBody>
      </p:sp>
      <p:sp modelId="{2E78237D-5134-4A92-8E5E-80818D27DE7D}">
        <p:nvSpPr>
          <p:cNvPr id="1966352193" name=""/>
          <p:cNvSpPr/>
          <p:nvPr/>
        </p:nvSpPr>
        <p:spPr bwMode="auto">
          <a:xfrm rot="0" flipH="0" flipV="0">
            <a:off x="657223" y="2650339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</p:sp>
      <p:sp modelId="{E62E8655-7A24-4CF9-A332-BAC4EF4D94C3}">
        <p:nvSpPr>
          <p:cNvPr id="1450092380" name=""/>
          <p:cNvSpPr/>
          <p:nvPr/>
        </p:nvSpPr>
        <p:spPr bwMode="auto">
          <a:xfrm rot="0" flipH="0" flipV="0">
            <a:off x="895039" y="2827227"/>
            <a:ext cx="432392" cy="432392"/>
          </a:xfrm>
          <a:prstGeom prst="rect">
            <a:avLst/>
          </a:prstGeom>
          <a:blipFill>
            <a:blip r:embed="rId3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</p:sp>
      <p:sp modelId="{A39FFFEF-EDF2-4D98-8998-77588677756B}">
        <p:nvSpPr>
          <p:cNvPr id="760156469" name=""/>
          <p:cNvSpPr/>
          <p:nvPr/>
        </p:nvSpPr>
        <p:spPr bwMode="auto">
          <a:xfrm rot="0" flipH="0" flipV="0">
            <a:off x="1565248" y="2650339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9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/>
              <a:t>APS - Verificação do aprendizado</a:t>
            </a:r>
            <a:endParaRPr lang="en-US" sz="1900"/>
          </a:p>
        </p:txBody>
      </p:sp>
      <p:sp modelId="{9216BEBE-1B3A-4C95-BAD5-C2803065429F}">
        <p:nvSpPr>
          <p:cNvPr id="975785374" name=""/>
          <p:cNvSpPr/>
          <p:nvPr/>
        </p:nvSpPr>
        <p:spPr bwMode="auto">
          <a:xfrm rot="0" flipH="0" flipV="0">
            <a:off x="657223" y="3633051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</p:sp>
      <p:sp modelId="{127AE577-81E2-4AE1-8A9C-AF7A602246EF}">
        <p:nvSpPr>
          <p:cNvPr id="1201750832" name=""/>
          <p:cNvSpPr/>
          <p:nvPr/>
        </p:nvSpPr>
        <p:spPr bwMode="auto">
          <a:xfrm rot="0" flipH="0" flipV="0">
            <a:off x="895039" y="3809939"/>
            <a:ext cx="432392" cy="432392"/>
          </a:xfrm>
          <a:prstGeom prst="rect">
            <a:avLst/>
          </a:prstGeom>
          <a:blipFill>
            <a:blip r:embed="rId4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</p:sp>
      <p:sp modelId="{64E2A595-52EA-45BC-A400-A040E8BFAD39}">
        <p:nvSpPr>
          <p:cNvPr id="178574670" name=""/>
          <p:cNvSpPr/>
          <p:nvPr/>
        </p:nvSpPr>
        <p:spPr bwMode="auto">
          <a:xfrm rot="0" flipH="0" flipV="0">
            <a:off x="1565248" y="3633051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9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/>
              <a:t>PI (Visão)</a:t>
            </a:r>
            <a:endParaRPr lang="en-US" sz="1900"/>
          </a:p>
        </p:txBody>
      </p:sp>
      <p:sp modelId="{DBA978F6-E690-49C3-B0CA-21D7202A406F}">
        <p:nvSpPr>
          <p:cNvPr id="2112056746" name=""/>
          <p:cNvSpPr/>
          <p:nvPr/>
        </p:nvSpPr>
        <p:spPr bwMode="auto">
          <a:xfrm rot="0" flipH="0" flipV="0">
            <a:off x="657223" y="4615763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</p:sp>
      <p:sp modelId="{932A763D-F3DA-4725-B687-34FBC11A0385}">
        <p:nvSpPr>
          <p:cNvPr id="311338985" name=""/>
          <p:cNvSpPr/>
          <p:nvPr/>
        </p:nvSpPr>
        <p:spPr bwMode="auto">
          <a:xfrm rot="0" flipH="0" flipV="0">
            <a:off x="895039" y="4792651"/>
            <a:ext cx="432392" cy="432392"/>
          </a:xfrm>
          <a:prstGeom prst="rect">
            <a:avLst/>
          </a:prstGeom>
          <a:blipFill>
            <a:blip r:embed="rId5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</p:sp>
      <p:sp modelId="{8A09E57E-A194-4A6C-8B1F-9BF5BE1CFCD5}">
        <p:nvSpPr>
          <p:cNvPr id="1178536535" name=""/>
          <p:cNvSpPr/>
          <p:nvPr/>
        </p:nvSpPr>
        <p:spPr bwMode="auto">
          <a:xfrm rot="0" flipH="0" flipV="0">
            <a:off x="1565248" y="4615763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9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/>
              <a:t>Projeto: missão robótica</a:t>
            </a:r>
            <a:endParaRPr lang="en-US" sz="1900"/>
          </a:p>
        </p:txBody>
      </p:sp>
      <p:sp modelId="{9216BEBE-1B3A-4C95-BAD5-C2803065429F}">
        <p:nvSpPr>
          <p:cNvPr id="1680409386" name=""/>
          <p:cNvSpPr/>
          <p:nvPr/>
        </p:nvSpPr>
        <p:spPr bwMode="auto">
          <a:xfrm rot="0" flipH="0" flipV="0">
            <a:off x="657222" y="5591461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</p:sp>
      <p:sp modelId="{127AE577-81E2-4AE1-8A9C-AF7A602246EF}">
        <p:nvSpPr>
          <p:cNvPr id="1649656432" name=""/>
          <p:cNvSpPr/>
          <p:nvPr/>
        </p:nvSpPr>
        <p:spPr bwMode="auto">
          <a:xfrm rot="0" flipH="0" flipV="0">
            <a:off x="895038" y="5768349"/>
            <a:ext cx="432391" cy="432391"/>
          </a:xfrm>
          <a:prstGeom prst="rect">
            <a:avLst/>
          </a:prstGeom>
          <a:blipFill>
            <a:blip r:embed="rId4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</p:sp>
      <p:sp modelId="{64E2A595-52EA-45BC-A400-A040E8BFAD39}">
        <p:nvSpPr>
          <p:cNvPr id="187065968" name=""/>
          <p:cNvSpPr/>
          <p:nvPr/>
        </p:nvSpPr>
        <p:spPr bwMode="auto">
          <a:xfrm rot="0" flipH="0" flipV="0">
            <a:off x="1565247" y="5591461"/>
            <a:ext cx="7121547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1" tIns="83201" rIns="83201" bIns="83201" numCol="1" spcCol="1267" anchor="ctr" anchorCtr="0">
            <a:noAutofit/>
          </a:bodyPr>
          <a:lstStyle/>
          <a:p>
            <a:pPr marL="0" lvl="0" indent="0" algn="l" defTabSz="84454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/>
              <a:t>PF (ROS)</a:t>
            </a:r>
            <a:endParaRPr lang="en-US" sz="19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3977169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Visão geral do semestre</a:t>
            </a:r>
            <a:endParaRPr/>
          </a:p>
        </p:txBody>
      </p:sp>
      <p:sp>
        <p:nvSpPr>
          <p:cNvPr id="1258601303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3" y="85725"/>
            <a:ext cx="7229475" cy="352423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43383195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 algn="ctr">
              <a:defRPr/>
            </a:pPr>
            <a:r>
              <a:rPr/>
              <a:t>(mostrar na página)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Papel de Robótica no curso</a:t>
            </a:r>
            <a:endParaRPr lang="en-US"/>
          </a:p>
        </p:txBody>
      </p:sp>
      <p:sp>
        <p:nvSpPr>
          <p:cNvPr id="1204461485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r>
              <a:rPr/>
              <a:t>Resolver um problema </a:t>
            </a:r>
            <a:endParaRPr/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683929" lvl="1" indent="-283879">
              <a:lnSpc>
                <a:spcPct val="114999"/>
              </a:lnSpc>
              <a:buFont typeface="Arial"/>
              <a:buAutoNum type="arabicPeriod"/>
              <a:defRPr/>
            </a:pPr>
            <a:r>
              <a:rPr/>
              <a:t>Não trivial</a:t>
            </a:r>
            <a:endParaRPr/>
          </a:p>
          <a:p>
            <a:pPr marL="683929" lvl="1" indent="-283879">
              <a:lnSpc>
                <a:spcPct val="114999"/>
              </a:lnSpc>
              <a:buFont typeface="Arial"/>
              <a:buAutoNum type="arabicPeriod"/>
              <a:defRPr/>
            </a:pPr>
            <a:r>
              <a:rPr/>
              <a:t>Combinando recursos (tutoriais, códigos de exemplo, etc) simples em uma solução complexa</a:t>
            </a:r>
            <a:endParaRPr/>
          </a:p>
          <a:p>
            <a:pPr marL="683929" lvl="1" indent="-283879">
              <a:lnSpc>
                <a:spcPct val="114999"/>
              </a:lnSpc>
              <a:buFont typeface="Arial"/>
              <a:buAutoNum type="arabicPeriod"/>
              <a:defRPr/>
            </a:pPr>
            <a:r>
              <a:rPr/>
              <a:t>Utilizando bibliotecas escritas por terceiros e que temos um domínio superficial do funcionamento</a:t>
            </a:r>
            <a:endParaRPr/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r>
              <a:rPr/>
              <a:t>Primeiro contato com computação envolvendo hardware e todos os desafios que isso traz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287857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Atividades</a:t>
            </a:r>
            <a:endParaRPr lang="en-US"/>
          </a:p>
        </p:txBody>
      </p:sp>
      <p:sp>
        <p:nvSpPr>
          <p:cNvPr id="1770908331" name="Content Placeholder 2"/>
          <p:cNvSpPr>
            <a:spLocks noGrp="1"/>
          </p:cNvSpPr>
          <p:nvPr>
            <p:ph idx="1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r>
              <a:rPr/>
              <a:t>Atividades de sala (desafios após alguma expositiva, completar um roteiro guiado, não obrigatórias mas úteis para aprender)</a:t>
            </a:r>
            <a:endParaRPr/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r>
              <a:rPr/>
              <a:t>APS (atividade focada em praticar algum conceito já visto em sala)</a:t>
            </a:r>
            <a:endParaRPr/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r>
              <a:rPr/>
              <a:t>Projeto</a:t>
            </a:r>
            <a:endParaRPr/>
          </a:p>
          <a:p>
            <a:pPr marL="283879" indent="-283879">
              <a:buFont typeface="Arial"/>
              <a:buChar char="•"/>
              <a:defRPr/>
            </a:pPr>
            <a:endParaRPr/>
          </a:p>
        </p:txBody>
      </p:sp>
      <p:sp>
        <p:nvSpPr>
          <p:cNvPr id="1972710768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42515648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2154668" y="3863889"/>
            <a:ext cx="4834662" cy="29115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Avaliações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 marL="394023" lvl="0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en-US" sz="2000"/>
              <a:t>Provas </a:t>
            </a:r>
            <a:r>
              <a:rPr lang="en-US" sz="1600"/>
              <a:t>(40%)</a:t>
            </a:r>
            <a:endParaRPr lang="en-US" sz="2000"/>
          </a:p>
          <a:p>
            <a:pPr marL="794073" lvl="1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en-US" sz="2000"/>
              <a:t>Visão (PI) e Robótica (PF)</a:t>
            </a:r>
            <a:endParaRPr lang="en-US" sz="2000"/>
          </a:p>
          <a:p>
            <a:pPr marL="394023" lvl="0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en-US" sz="2000"/>
              <a:t>Projeto </a:t>
            </a:r>
            <a:r>
              <a:rPr lang="en-US" sz="1600"/>
              <a:t>(50%)</a:t>
            </a:r>
            <a:endParaRPr lang="en-US" sz="2000"/>
          </a:p>
          <a:p>
            <a:pPr marL="794073" lvl="1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en-US" sz="2000"/>
              <a:t>Em grupos, usará obrigatoriamente robô real</a:t>
            </a:r>
            <a:endParaRPr lang="en-US" sz="2000"/>
          </a:p>
          <a:p>
            <a:pPr marL="394023" lvl="0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en-US" sz="2000"/>
              <a:t>APS </a:t>
            </a:r>
            <a:r>
              <a:rPr lang="en-US" sz="1600"/>
              <a:t>(10%)</a:t>
            </a:r>
            <a:endParaRPr lang="en-US" sz="2000"/>
          </a:p>
          <a:p>
            <a:pPr marL="794073" lvl="1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en-US" sz="2000"/>
              <a:t>Em duplas</a:t>
            </a:r>
            <a:endParaRPr lang="en-US" sz="2000"/>
          </a:p>
          <a:p>
            <a:pPr marL="394023" lvl="0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en-US" sz="2000"/>
              <a:t>Bônus </a:t>
            </a:r>
            <a:r>
              <a:rPr lang="en-US" sz="1400"/>
              <a:t>(até 1,0)</a:t>
            </a:r>
            <a:endParaRPr lang="en-US" sz="2000"/>
          </a:p>
          <a:p>
            <a:pPr marL="794073" lvl="1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en-US" sz="2000"/>
              <a:t>Individual</a:t>
            </a:r>
            <a:endParaRPr lang="en-US" sz="2000"/>
          </a:p>
          <a:p>
            <a:pPr marL="794073" lvl="1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en-US" sz="2000"/>
              <a:t>Só aplica se média final for maior que 5</a:t>
            </a:r>
            <a:endParaRPr lang="en-US" sz="2000"/>
          </a:p>
          <a:p>
            <a:pPr marL="794073" lvl="1" indent="-394023">
              <a:lnSpc>
                <a:spcPct val="150000"/>
              </a:lnSpc>
              <a:buFont typeface="Arial"/>
              <a:buChar char="•"/>
              <a:defRPr/>
            </a:pPr>
            <a:endParaRPr lang="en-US" sz="2000"/>
          </a:p>
          <a:p>
            <a:pPr marL="400050" lvl="1" indent="0" algn="ctr">
              <a:lnSpc>
                <a:spcPct val="150000"/>
              </a:lnSpc>
              <a:buFont typeface="Arial"/>
              <a:buNone/>
              <a:defRPr/>
            </a:pPr>
            <a:r>
              <a:rPr lang="en-US" sz="2000" b="1">
                <a:solidFill>
                  <a:srgbClr val="C00000"/>
                </a:solidFill>
              </a:rPr>
              <a:t>Critérios completos na página da disciplina</a:t>
            </a:r>
            <a:endParaRPr lang="en-US" sz="20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APS</a:t>
            </a:r>
            <a:endParaRPr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285750" indent="-285750">
              <a:buFont typeface="Arial"/>
              <a:buChar char="•"/>
              <a:defRPr/>
            </a:pPr>
            <a:r>
              <a:rPr lang="pt-BR"/>
              <a:t>Precisa ter 100% das APS. </a:t>
            </a:r>
            <a:r>
              <a:rPr lang="pt-BR" sz="1800" b="0" i="0" u="none" strike="noStrike" cap="none" spc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Se não entregar todas as APS reprova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endParaRPr lang="pt-BR"/>
          </a:p>
          <a:p>
            <a:pPr marL="285750" indent="-285750">
              <a:buFont typeface="Arial"/>
              <a:buChar char="•"/>
              <a:defRPr/>
            </a:pPr>
            <a:r>
              <a:rPr lang="pt-BR"/>
              <a:t>Cada entrega atrasada diminui 0,1 da nota de APS</a:t>
            </a:r>
            <a:endParaRPr lang="pt-BR"/>
          </a:p>
          <a:p>
            <a:pPr marL="285750" indent="-285750">
              <a:buFont typeface="Arial"/>
              <a:buChar char="•"/>
              <a:defRPr/>
            </a:pPr>
            <a:endParaRPr lang="pt-BR"/>
          </a:p>
          <a:p>
            <a:pPr marL="285750" indent="-285750">
              <a:buFont typeface="Arial"/>
              <a:buChar char="•"/>
              <a:defRPr/>
            </a:pPr>
            <a:r>
              <a:rPr lang="pt-BR"/>
              <a:t>4-5 APS, cada uma exigindo ~4 horas de trabalho</a:t>
            </a:r>
            <a:endParaRPr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795815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Nossos equipamentos</a:t>
            </a:r>
            <a:endParaRPr/>
          </a:p>
        </p:txBody>
      </p:sp>
      <p:sp>
        <p:nvSpPr>
          <p:cNvPr id="1372418806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3" y="85725"/>
            <a:ext cx="7229475" cy="352423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58552460" name="Espaço Reservado para Conteúdo 2"/>
          <p:cNvSpPr>
            <a:spLocks noGrp="1"/>
          </p:cNvSpPr>
          <p:nvPr>
            <p:ph idx="1"/>
          </p:nvPr>
        </p:nvSpPr>
        <p:spPr bwMode="auto">
          <a:xfrm flipH="0" flipV="0">
            <a:off x="657224" y="1485900"/>
            <a:ext cx="8029575" cy="613409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rPr/>
              <a:t>Linux ROS (Robot Operating System)</a:t>
            </a: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rPr/>
              <a:t>Turtlebot</a:t>
            </a: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sz="180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</p:txBody>
      </p:sp>
      <p:pic>
        <p:nvPicPr>
          <p:cNvPr id="648808571" name="Picture 2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 flipH="0" flipV="0">
            <a:off x="4765583" y="1971134"/>
            <a:ext cx="2625815" cy="3384839"/>
          </a:xfrm>
          <a:prstGeom prst="rect">
            <a:avLst/>
          </a:prstGeom>
          <a:noFill/>
        </p:spPr>
      </p:pic>
      <p:sp>
        <p:nvSpPr>
          <p:cNvPr id="595034959" name=""/>
          <p:cNvSpPr txBox="1"/>
          <p:nvPr/>
        </p:nvSpPr>
        <p:spPr bwMode="auto">
          <a:xfrm flipH="0" flipV="0">
            <a:off x="963466" y="2444149"/>
            <a:ext cx="4072389" cy="91443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83879" indent="-283879">
              <a:buFont typeface="Arial"/>
              <a:buChar char="•"/>
              <a:defRPr/>
            </a:pPr>
            <a:r>
              <a:rPr/>
              <a:t>Ubuntu 20.04</a:t>
            </a:r>
            <a:endParaRPr/>
          </a:p>
          <a:p>
            <a:pPr marL="283879" indent="-283879">
              <a:buFont typeface="Arial"/>
              <a:buChar char="•"/>
              <a:defRPr/>
            </a:pPr>
            <a:r>
              <a:rPr/>
              <a:t>ROS versão 1</a:t>
            </a:r>
            <a:endParaRPr/>
          </a:p>
          <a:p>
            <a:pPr marL="283879" indent="-283879">
              <a:buFont typeface="Arial"/>
              <a:buChar char="•"/>
              <a:defRPr/>
            </a:pPr>
            <a:r>
              <a:rPr/>
              <a:t>Python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6514512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Nossos equipamentos</a:t>
            </a:r>
            <a:endParaRPr/>
          </a:p>
        </p:txBody>
      </p:sp>
      <p:sp>
        <p:nvSpPr>
          <p:cNvPr id="402931002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3" y="85725"/>
            <a:ext cx="7229475" cy="352423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16413241" name="Espaço Reservado para Conteúdo 2"/>
          <p:cNvSpPr>
            <a:spLocks noGrp="1"/>
          </p:cNvSpPr>
          <p:nvPr>
            <p:ph idx="1"/>
          </p:nvPr>
        </p:nvSpPr>
        <p:spPr bwMode="auto">
          <a:xfrm flipH="0" flipV="0">
            <a:off x="657224" y="1485900"/>
            <a:ext cx="8029575" cy="613409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rPr/>
              <a:t>Linux ROS (Robot Operating System)</a:t>
            </a: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rPr/>
              <a:t>Turtlebot</a:t>
            </a: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sz="180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</p:txBody>
      </p:sp>
      <p:pic>
        <p:nvPicPr>
          <p:cNvPr id="249876121" name="Picture 2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 flipH="0" flipV="0">
            <a:off x="4765583" y="1971134"/>
            <a:ext cx="2625815" cy="3384839"/>
          </a:xfrm>
          <a:prstGeom prst="rect">
            <a:avLst/>
          </a:prstGeom>
          <a:noFill/>
        </p:spPr>
      </p:pic>
      <p:sp>
        <p:nvSpPr>
          <p:cNvPr id="1378241302" name=""/>
          <p:cNvSpPr txBox="1"/>
          <p:nvPr/>
        </p:nvSpPr>
        <p:spPr bwMode="auto">
          <a:xfrm flipH="0" flipV="0">
            <a:off x="963466" y="2444149"/>
            <a:ext cx="4076313" cy="91443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83879" indent="-283879">
              <a:buFont typeface="Arial"/>
              <a:buChar char="•"/>
              <a:defRPr/>
            </a:pPr>
            <a:r>
              <a:rPr/>
              <a:t>SSD com Linux</a:t>
            </a:r>
            <a:endParaRPr/>
          </a:p>
          <a:p>
            <a:pPr marL="283879" indent="-283879">
              <a:buFont typeface="Arial"/>
              <a:buChar char="•"/>
              <a:defRPr/>
            </a:pPr>
            <a:r>
              <a:rPr/>
              <a:t>Tudo já instalado</a:t>
            </a:r>
            <a:endParaRPr/>
          </a:p>
          <a:p>
            <a:pPr marL="283879" indent="-283879">
              <a:buFont typeface="Arial"/>
              <a:buChar char="•"/>
              <a:defRPr/>
            </a:pPr>
            <a:r>
              <a:rPr/>
              <a:t>Ambiente padrão</a:t>
            </a:r>
            <a:endParaRPr/>
          </a:p>
        </p:txBody>
      </p:sp>
      <p:pic>
        <p:nvPicPr>
          <p:cNvPr id="8429950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735541" y="1944265"/>
            <a:ext cx="2805565" cy="34740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1065564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Nossos equipamentos</a:t>
            </a:r>
            <a:endParaRPr/>
          </a:p>
        </p:txBody>
      </p:sp>
      <p:sp>
        <p:nvSpPr>
          <p:cNvPr id="353599184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3" y="85725"/>
            <a:ext cx="7229475" cy="352423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07766726" name="Espaço Reservado para Conteúdo 2"/>
          <p:cNvSpPr>
            <a:spLocks noGrp="1"/>
          </p:cNvSpPr>
          <p:nvPr>
            <p:ph idx="1"/>
          </p:nvPr>
        </p:nvSpPr>
        <p:spPr bwMode="auto">
          <a:xfrm flipH="0" flipV="0">
            <a:off x="657224" y="1485900"/>
            <a:ext cx="8029575" cy="613409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rPr/>
              <a:t>Linux ROS (Robot Operating System)</a:t>
            </a: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rPr/>
              <a:t>Turtlebot</a:t>
            </a: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sz="180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</p:txBody>
      </p:sp>
      <p:sp>
        <p:nvSpPr>
          <p:cNvPr id="281105052" name=""/>
          <p:cNvSpPr txBox="1"/>
          <p:nvPr/>
        </p:nvSpPr>
        <p:spPr bwMode="auto">
          <a:xfrm flipH="0" flipV="0">
            <a:off x="963465" y="2758654"/>
            <a:ext cx="4080488" cy="146307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83879" indent="-283879">
              <a:buFont typeface="Arial"/>
              <a:buChar char="•"/>
              <a:defRPr/>
            </a:pPr>
            <a:r>
              <a:rPr/>
              <a:t>Robô de ensino</a:t>
            </a:r>
            <a:endParaRPr/>
          </a:p>
          <a:p>
            <a:pPr marL="283879" indent="-283879">
              <a:buFont typeface="Arial"/>
              <a:buChar char="•"/>
              <a:defRPr/>
            </a:pPr>
            <a:r>
              <a:rPr/>
              <a:t>Customizações do Insper</a:t>
            </a:r>
            <a:endParaRPr/>
          </a:p>
          <a:p>
            <a:pPr marL="283879" indent="-283879">
              <a:buFont typeface="Arial"/>
              <a:buChar char="•"/>
              <a:defRPr/>
            </a:pPr>
            <a:r>
              <a:rPr/>
              <a:t>Sensores: </a:t>
            </a:r>
            <a:endParaRPr/>
          </a:p>
          <a:p>
            <a:pPr lvl="1">
              <a:defRPr/>
            </a:pPr>
            <a:r>
              <a:rPr/>
              <a:t>câmera, radar, bumper</a:t>
            </a:r>
            <a:endParaRPr/>
          </a:p>
          <a:p>
            <a:pPr lvl="1">
              <a:defRPr/>
            </a:pPr>
            <a:r>
              <a:rPr/>
              <a:t>odometria</a:t>
            </a:r>
            <a:endParaRPr/>
          </a:p>
        </p:txBody>
      </p:sp>
      <p:pic>
        <p:nvPicPr>
          <p:cNvPr id="202435430" name="Picture 6" descr="A picture containing indoor, cluttered, items, table&#10;&#10;Description automatically generated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rot="5399977" flipH="0" flipV="0">
            <a:off x="4281425" y="2398381"/>
            <a:ext cx="3632925" cy="27246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Rotina</a:t>
            </a:r>
            <a:r>
              <a:rPr lang="en-US"/>
              <a:t> </a:t>
            </a:r>
            <a:r>
              <a:rPr lang="en-US"/>
              <a:t>semanal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 b="1"/>
              <a:t>No </a:t>
            </a:r>
            <a:r>
              <a:rPr lang="en-US" b="1"/>
              <a:t>geral</a:t>
            </a:r>
            <a:r>
              <a:rPr lang="en-US" b="1"/>
              <a:t>:</a:t>
            </a:r>
            <a:endParaRPr lang="en-US"/>
          </a:p>
          <a:p>
            <a:pPr>
              <a:defRPr/>
            </a:pP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/>
              <a:t>SEG 15:45 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/>
              <a:t>TER/QUI 15:45 </a:t>
            </a:r>
            <a:endParaRPr lang="en-US"/>
          </a:p>
          <a:p>
            <a:pPr marL="685800" lvl="1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/>
              <a:t>metade</a:t>
            </a:r>
            <a:r>
              <a:rPr lang="en-US"/>
              <a:t> da </a:t>
            </a:r>
            <a:r>
              <a:rPr lang="en-US"/>
              <a:t>turma</a:t>
            </a:r>
            <a:r>
              <a:rPr lang="en-US"/>
              <a:t>, preferência por usar os robôs reais</a:t>
            </a:r>
            <a:endParaRPr lang="en-US"/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/>
              <a:t>SEX 09:45 atendimento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lang="en-US" b="1"/>
              <a:t>Repositório</a:t>
            </a:r>
            <a:r>
              <a:rPr lang="en-US" b="1"/>
              <a:t> da </a:t>
            </a:r>
            <a:r>
              <a:rPr lang="en-US" b="1"/>
              <a:t>disciplina</a:t>
            </a:r>
            <a:r>
              <a:rPr lang="en-US" b="1"/>
              <a:t>:</a:t>
            </a:r>
            <a:endParaRPr lang="en-US" b="1"/>
          </a:p>
          <a:p>
            <a:pPr>
              <a:defRPr/>
            </a:pPr>
            <a:endParaRPr b="1"/>
          </a:p>
          <a:p>
            <a:pPr marL="283879" indent="-283879">
              <a:buFont typeface="Arial"/>
              <a:buChar char="•"/>
              <a:defRPr/>
            </a:pPr>
            <a:r>
              <a:rPr lang="en-US" u="sng">
                <a:hlinkClick r:id="rId2" tooltip="https://github.com/Insper/robotica-computacional"/>
              </a:rPr>
              <a:t>https://github.com/Insper/robotica-computacional</a:t>
            </a:r>
            <a:endParaRPr/>
          </a:p>
          <a:p>
            <a:pPr marL="283879" indent="-283879">
              <a:buFont typeface="Arial"/>
              <a:buChar char="•"/>
              <a:defRPr/>
            </a:pPr>
            <a:r>
              <a:rPr lang="en-US" u="sng">
                <a:solidFill>
                  <a:schemeClr val="hlink"/>
                </a:solidFill>
                <a:hlinkClick r:id="rId3" tooltip="https://insper.github.io/robotica-computacional"/>
              </a:rPr>
              <a:t>https://insper.github.io/robotica-computacional</a:t>
            </a: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 b="1"/>
              <a:t>Escolha de turma:</a:t>
            </a:r>
            <a:endParaRPr lang="en-US" b="1"/>
          </a:p>
          <a:p>
            <a:pPr>
              <a:defRPr/>
            </a:pPr>
            <a:endParaRPr lang="en-US"/>
          </a:p>
          <a:p>
            <a:pPr marL="283879" indent="-283879">
              <a:buFont typeface="Arial"/>
              <a:buChar char="•"/>
              <a:defRPr/>
            </a:pPr>
            <a:r>
              <a:rPr lang="en-US" b="1"/>
              <a:t>TODO: FORM AQUI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519231" y="4648379"/>
            <a:ext cx="182988" cy="365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281244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7"/>
            <a:ext cx="8229600" cy="61912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Nossos equipamentos</a:t>
            </a:r>
            <a:endParaRPr/>
          </a:p>
        </p:txBody>
      </p:sp>
      <p:sp>
        <p:nvSpPr>
          <p:cNvPr id="1820912545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2" y="85725"/>
            <a:ext cx="7229475" cy="352422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31643928" name="Espaço Reservado para Conteúdo 2"/>
          <p:cNvSpPr>
            <a:spLocks noGrp="1"/>
          </p:cNvSpPr>
          <p:nvPr>
            <p:ph idx="1"/>
          </p:nvPr>
        </p:nvSpPr>
        <p:spPr bwMode="auto">
          <a:xfrm flipH="0" flipV="0">
            <a:off x="657223" y="1485900"/>
            <a:ext cx="8029575" cy="613409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/>
              <a:t>Linux ROS (Robot Operating System)</a:t>
            </a: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/>
              <a:t>Turtlebot</a:t>
            </a: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sz="180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algn="l">
              <a:lnSpc>
                <a:spcPct val="150000"/>
              </a:lnSpc>
              <a:defRPr/>
            </a:pPr>
            <a:endParaRPr b="0"/>
          </a:p>
        </p:txBody>
      </p:sp>
      <p:sp>
        <p:nvSpPr>
          <p:cNvPr id="37767009" name=""/>
          <p:cNvSpPr txBox="1"/>
          <p:nvPr/>
        </p:nvSpPr>
        <p:spPr bwMode="auto">
          <a:xfrm flipH="0" flipV="0">
            <a:off x="963465" y="3073159"/>
            <a:ext cx="4085564" cy="118875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83878" indent="-283878">
              <a:buFont typeface="Arial"/>
              <a:buChar char="•"/>
              <a:defRPr/>
            </a:pPr>
            <a:r>
              <a:rPr/>
              <a:t>Turtlebot virtual</a:t>
            </a:r>
            <a:endParaRPr/>
          </a:p>
          <a:p>
            <a:pPr marL="283878" indent="-283878">
              <a:buFont typeface="Arial"/>
              <a:buChar char="•"/>
              <a:defRPr/>
            </a:pPr>
            <a:r>
              <a:rPr/>
              <a:t>Sala de aula virtual</a:t>
            </a:r>
            <a:endParaRPr/>
          </a:p>
          <a:p>
            <a:pPr marL="283878" indent="-283878">
              <a:buFont typeface="Arial"/>
              <a:buChar char="•"/>
              <a:defRPr/>
            </a:pPr>
            <a:r>
              <a:rPr/>
              <a:t>Permite testar seus programas</a:t>
            </a:r>
            <a:endParaRPr/>
          </a:p>
          <a:p>
            <a:pPr>
              <a:defRPr/>
            </a:pPr>
            <a:r>
              <a:rPr/>
              <a:t>	antes de rodar no robô real</a:t>
            </a:r>
            <a:endParaRPr/>
          </a:p>
        </p:txBody>
      </p:sp>
      <p:pic>
        <p:nvPicPr>
          <p:cNvPr id="57496139" name="Picture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4440674" y="1944255"/>
            <a:ext cx="4833554" cy="35550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1332705" name="Title 1"/>
          <p:cNvSpPr>
            <a:spLocks noGrp="1"/>
          </p:cNvSpPr>
          <p:nvPr>
            <p:ph type="title"/>
          </p:nvPr>
        </p:nvSpPr>
        <p:spPr bwMode="auto">
          <a:xfrm>
            <a:off x="457200" y="1570459"/>
            <a:ext cx="8229600" cy="619122"/>
          </a:xfrm>
        </p:spPr>
        <p:txBody>
          <a:bodyPr/>
          <a:lstStyle/>
          <a:p>
            <a:pPr algn="ctr">
              <a:defRPr/>
            </a:pPr>
            <a:r>
              <a:rPr lang="en-US"/>
              <a:t>Atividade: início da Infra do curso</a:t>
            </a:r>
            <a:endParaRPr lang="en-US"/>
          </a:p>
        </p:txBody>
      </p:sp>
      <p:sp>
        <p:nvSpPr>
          <p:cNvPr id="1358697503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29230525" name=""/>
          <p:cNvSpPr txBox="1"/>
          <p:nvPr/>
        </p:nvSpPr>
        <p:spPr bwMode="auto">
          <a:xfrm flipH="0" flipV="0">
            <a:off x="457200" y="2765058"/>
            <a:ext cx="8870865" cy="33853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741079" lvl="1" indent="-283879" algn="l">
              <a:lnSpc>
                <a:spcPct val="150000"/>
              </a:lnSpc>
              <a:buAutoNum type="arabicPeriod"/>
              <a:defRPr/>
            </a:pPr>
            <a:r>
              <a:rPr b="0"/>
              <a:t>Ler </a:t>
            </a:r>
            <a:r>
              <a:rPr lang="en-US" b="0" i="0" u="sng" strike="noStrike" cap="none" spc="0">
                <a:solidFill>
                  <a:schemeClr val="tx1"/>
                </a:solidFill>
                <a:latin typeface="Verdana"/>
                <a:cs typeface="Verdana"/>
                <a:hlinkClick r:id="rId2" tooltip="https://insper.github.io/robotica-computacional/guias-infra/"/>
              </a:rPr>
              <a:t>https://insper.github.io/robotica-computacional/guias-infra/</a:t>
            </a:r>
            <a:endParaRPr b="0"/>
          </a:p>
          <a:p>
            <a:pPr marL="741079" lvl="1" indent="-283879" algn="l">
              <a:lnSpc>
                <a:spcPct val="150000"/>
              </a:lnSpc>
              <a:buAutoNum type="arabicPeriod"/>
              <a:defRPr/>
            </a:pPr>
            <a:r>
              <a:rPr b="0"/>
              <a:t>Pegue um SSD </a:t>
            </a:r>
            <a:endParaRPr b="0"/>
          </a:p>
          <a:p>
            <a:pPr marL="741079" lvl="1" indent="-283879" algn="l">
              <a:lnSpc>
                <a:spcPct val="150000"/>
              </a:lnSpc>
              <a:buAutoNum type="arabicPeriod"/>
              <a:defRPr/>
            </a:pPr>
            <a:r>
              <a:rPr b="0"/>
              <a:t>Inicie o guia de Linux</a:t>
            </a:r>
            <a:endParaRPr b="0"/>
          </a:p>
          <a:p>
            <a:pPr marL="741079" lvl="1" indent="-283879" algn="l">
              <a:lnSpc>
                <a:spcPct val="150000"/>
              </a:lnSpc>
              <a:buAutoNum type="arabicPeriod"/>
              <a:defRPr/>
            </a:pPr>
            <a:endParaRPr b="0"/>
          </a:p>
          <a:p>
            <a:pPr marL="741079" lvl="1" indent="-283879" algn="l">
              <a:lnSpc>
                <a:spcPct val="150000"/>
              </a:lnSpc>
              <a:buAutoNum type="arabicPeriod"/>
              <a:defRPr/>
            </a:pPr>
            <a:endParaRPr b="0"/>
          </a:p>
          <a:p>
            <a:pPr lvl="1" algn="ctr">
              <a:lnSpc>
                <a:spcPct val="150000"/>
              </a:lnSpc>
              <a:defRPr/>
            </a:pPr>
            <a:r>
              <a:rPr b="0">
                <a:solidFill>
                  <a:schemeClr val="accent2"/>
                </a:solidFill>
              </a:rPr>
              <a:t>Atenção para as datas e condições colocadas no guia acima!</a:t>
            </a:r>
            <a:endParaRPr b="0"/>
          </a:p>
          <a:p>
            <a:pPr marL="741079" lvl="1" indent="-283879" algn="l">
              <a:lnSpc>
                <a:spcPct val="150000"/>
              </a:lnSpc>
              <a:buAutoNum type="arabicPeriod"/>
              <a:defRPr/>
            </a:pPr>
            <a:endParaRPr b="0"/>
          </a:p>
          <a:p>
            <a:pPr lvl="1" algn="l">
              <a:lnSpc>
                <a:spcPct val="150000"/>
              </a:lnSpc>
              <a:defRPr/>
            </a:pPr>
            <a:endParaRPr b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884292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Referências</a:t>
            </a:r>
            <a:r>
              <a:rPr lang="en-US"/>
              <a:t> – </a:t>
            </a:r>
            <a:r>
              <a:rPr lang="en-US"/>
              <a:t>Bibliografia</a:t>
            </a:r>
            <a:r>
              <a:rPr lang="en-US"/>
              <a:t> </a:t>
            </a:r>
            <a:r>
              <a:rPr lang="en-US"/>
              <a:t>básica</a:t>
            </a:r>
            <a:endParaRPr lang="en-US"/>
          </a:p>
        </p:txBody>
      </p:sp>
      <p:sp>
        <p:nvSpPr>
          <p:cNvPr id="3660093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pt-BR"/>
              <a:t>NORVIG, P. ; RUSSELL, S. </a:t>
            </a:r>
            <a:r>
              <a:rPr lang="pt-BR" sz="2400" b="1"/>
              <a:t>Inteligência Artificial.</a:t>
            </a:r>
            <a:r>
              <a:rPr lang="pt-BR"/>
              <a:t> </a:t>
            </a:r>
            <a:r>
              <a:rPr lang="en-US"/>
              <a:t>3. ed. Campus Elsevier, 2013.</a:t>
            </a:r>
            <a:endParaRPr/>
          </a:p>
          <a:p>
            <a:pPr lvl="0">
              <a:defRPr/>
            </a:pPr>
            <a:r>
              <a:rPr lang="en-US"/>
              <a:t>SIEGWART, R. ; NOURBAKHSH, I. R. ; SCARAMUZZA, D. </a:t>
            </a:r>
            <a:r>
              <a:rPr lang="en-US" sz="2400" b="1"/>
              <a:t>Introduction to Autonomous Mobile Robots. </a:t>
            </a:r>
            <a:r>
              <a:rPr lang="en-US"/>
              <a:t>2. ed. MIT Press, 2011</a:t>
            </a:r>
            <a:endParaRPr/>
          </a:p>
          <a:p>
            <a:pPr lvl="0">
              <a:defRPr/>
            </a:pPr>
            <a:r>
              <a:rPr lang="en-US"/>
              <a:t>SZELISKI, R. </a:t>
            </a:r>
            <a:r>
              <a:rPr lang="en-US" sz="2400" b="1"/>
              <a:t>Computer Vision: Algorithms and Applications</a:t>
            </a:r>
            <a:r>
              <a:rPr lang="en-US"/>
              <a:t>. Springer, 2011.</a:t>
            </a:r>
            <a:endParaRPr/>
          </a:p>
          <a:p>
            <a:pPr lvl="0">
              <a:defRPr/>
            </a:pPr>
            <a:r>
              <a:rPr lang="en-US"/>
              <a:t>INGRAND, F.; GHALLAB, M. </a:t>
            </a:r>
            <a:r>
              <a:rPr lang="en-US" sz="2400" b="1"/>
              <a:t>Deliberation for autonomous robots: a survey</a:t>
            </a:r>
            <a:r>
              <a:rPr lang="en-US"/>
              <a:t>. </a:t>
            </a:r>
            <a:r>
              <a:rPr lang="pt-BR"/>
              <a:t>Artificial </a:t>
            </a:r>
            <a:r>
              <a:rPr lang="pt-BR"/>
              <a:t>Intelligence</a:t>
            </a:r>
            <a:r>
              <a:rPr lang="pt-BR"/>
              <a:t>, v. 247, p. 10 – 44, 2017. Disponível em &lt; </a:t>
            </a:r>
            <a:r>
              <a:rPr lang="pt-BR" u="sng">
                <a:hlinkClick r:id="rId2" tooltip="https://www.sciencedirect.com/science/article/pii/S0004370214001350"/>
              </a:rPr>
              <a:t>https://www.sciencedirect.com/science/article/pii/S0004370214001350</a:t>
            </a:r>
            <a:r>
              <a:rPr lang="pt-BR"/>
              <a:t>  &gt;. Acesso em 11 </a:t>
            </a:r>
            <a:r>
              <a:rPr lang="pt-BR"/>
              <a:t>Ago</a:t>
            </a:r>
            <a:r>
              <a:rPr lang="pt-BR"/>
              <a:t> 2018.</a:t>
            </a:r>
            <a:endParaRPr lang="en-US"/>
          </a:p>
          <a:p>
            <a:pPr>
              <a:defRPr/>
            </a:pPr>
            <a:endParaRPr lang="en-US"/>
          </a:p>
        </p:txBody>
      </p:sp>
      <p:sp>
        <p:nvSpPr>
          <p:cNvPr id="1980609637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614618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Referências</a:t>
            </a:r>
            <a:r>
              <a:rPr lang="en-US"/>
              <a:t> – </a:t>
            </a:r>
            <a:r>
              <a:rPr lang="en-US"/>
              <a:t>bibliografia</a:t>
            </a:r>
            <a:r>
              <a:rPr lang="en-US"/>
              <a:t> </a:t>
            </a:r>
            <a:r>
              <a:rPr lang="en-US"/>
              <a:t>complementar</a:t>
            </a:r>
            <a:endParaRPr lang="en-US"/>
          </a:p>
        </p:txBody>
      </p:sp>
      <p:sp>
        <p:nvSpPr>
          <p:cNvPr id="1602457354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947331"/>
            <a:ext cx="8029575" cy="4262967"/>
          </a:xfrm>
        </p:spPr>
        <p:txBody>
          <a:bodyPr>
            <a:normAutofit lnSpcReduction="10000"/>
          </a:bodyPr>
          <a:lstStyle/>
          <a:p>
            <a:pPr lvl="0">
              <a:defRPr/>
            </a:pPr>
            <a:r>
              <a:rPr lang="en-US"/>
              <a:t>KAEHLER, A. ; BRADSKI, G. Learning OpenCV: Computer Vision in C++ with the OpenCV Library. 2. ed. O'Reilly Media, 2015</a:t>
            </a:r>
            <a:endParaRPr/>
          </a:p>
          <a:p>
            <a:pPr lvl="0">
              <a:defRPr/>
            </a:pPr>
            <a:r>
              <a:rPr lang="en-US"/>
              <a:t>O'KANE, J. A Gentle Introduction to ROS. CreateSpace Publishing, 2013</a:t>
            </a:r>
            <a:endParaRPr/>
          </a:p>
          <a:p>
            <a:pPr lvl="0">
              <a:defRPr/>
            </a:pPr>
            <a:r>
              <a:rPr lang="en-US"/>
              <a:t>SCHERZ, P.; MONK, S. Practical Electronics for Inventors. 3. ed. McGraw-Hill, 2013</a:t>
            </a:r>
            <a:endParaRPr/>
          </a:p>
          <a:p>
            <a:pPr lvl="0">
              <a:defRPr/>
            </a:pPr>
            <a:r>
              <a:rPr lang="en-US"/>
              <a:t>ASTRÖM, K.; MURRAY, R. Feedback Systems: An Introduction for Scientists and Engineers.  Princeton University Press, 2008</a:t>
            </a:r>
            <a:endParaRPr/>
          </a:p>
          <a:p>
            <a:pPr lvl="0">
              <a:defRPr/>
            </a:pPr>
            <a:r>
              <a:rPr lang="en-US"/>
              <a:t>THRUN, S.; BURGARD, W; FOX, D. Probabilistic Robotics. </a:t>
            </a:r>
            <a:r>
              <a:rPr lang="pt-BR"/>
              <a:t>MIT Press, 2006.</a:t>
            </a:r>
            <a:endParaRPr lang="en-US"/>
          </a:p>
          <a:p>
            <a:pPr lvl="0">
              <a:defRPr/>
            </a:pPr>
            <a:r>
              <a:rPr lang="pt-BR"/>
              <a:t>TENORTH, M.; BEETZ, M.  </a:t>
            </a:r>
            <a:r>
              <a:rPr lang="en-US"/>
              <a:t>Representations for robot knowledge in the </a:t>
            </a:r>
            <a:r>
              <a:rPr lang="en-US"/>
              <a:t>KnowRob</a:t>
            </a:r>
            <a:r>
              <a:rPr lang="en-US"/>
              <a:t> framework. </a:t>
            </a:r>
            <a:r>
              <a:rPr lang="pt-BR"/>
              <a:t>Artificial </a:t>
            </a:r>
            <a:r>
              <a:rPr lang="pt-BR"/>
              <a:t>Intelligence</a:t>
            </a:r>
            <a:r>
              <a:rPr lang="pt-BR"/>
              <a:t>, v. 247, </a:t>
            </a:r>
            <a:r>
              <a:rPr lang="pt-BR"/>
              <a:t>p</a:t>
            </a:r>
            <a:r>
              <a:rPr lang="pt-BR"/>
              <a:t> 151-169, 2017.  Disponível em &lt; </a:t>
            </a:r>
            <a:r>
              <a:rPr lang="pt-BR"/>
              <a:t>http</a:t>
            </a:r>
            <a:r>
              <a:rPr lang="pt-BR"/>
              <a:t>://</a:t>
            </a:r>
            <a:r>
              <a:rPr lang="pt-BR"/>
              <a:t>www.sciencedirect.com</a:t>
            </a:r>
            <a:r>
              <a:rPr lang="pt-BR"/>
              <a:t>/</a:t>
            </a:r>
            <a:r>
              <a:rPr lang="pt-BR"/>
              <a:t>science</a:t>
            </a:r>
            <a:r>
              <a:rPr lang="pt-BR"/>
              <a:t>/</a:t>
            </a:r>
            <a:r>
              <a:rPr lang="pt-BR"/>
              <a:t>article</a:t>
            </a:r>
            <a:r>
              <a:rPr lang="pt-BR"/>
              <a:t>/</a:t>
            </a:r>
            <a:r>
              <a:rPr lang="pt-BR"/>
              <a:t>pii</a:t>
            </a:r>
            <a:r>
              <a:rPr lang="pt-BR"/>
              <a:t>/S0004370215000843 &gt;, Acesso em 11 </a:t>
            </a:r>
            <a:r>
              <a:rPr lang="pt-BR"/>
              <a:t>Ago</a:t>
            </a:r>
            <a:r>
              <a:rPr lang="pt-BR"/>
              <a:t> 2018. </a:t>
            </a:r>
            <a:endParaRPr lang="en-US"/>
          </a:p>
        </p:txBody>
      </p:sp>
      <p:sp>
        <p:nvSpPr>
          <p:cNvPr id="1428382532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664422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Equipe TODO</a:t>
            </a:r>
            <a:endParaRPr lang="en-US"/>
          </a:p>
        </p:txBody>
      </p:sp>
      <p:sp>
        <p:nvSpPr>
          <p:cNvPr id="457905236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48261149" name="TextBox 4"/>
          <p:cNvSpPr txBox="1"/>
          <p:nvPr/>
        </p:nvSpPr>
        <p:spPr bwMode="auto">
          <a:xfrm>
            <a:off x="519231" y="4648379"/>
            <a:ext cx="182988" cy="365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8503067" name="Title 1"/>
          <p:cNvSpPr>
            <a:spLocks noGrp="1"/>
          </p:cNvSpPr>
          <p:nvPr>
            <p:ph type="title"/>
          </p:nvPr>
        </p:nvSpPr>
        <p:spPr bwMode="auto">
          <a:xfrm>
            <a:off x="457200" y="2828478"/>
            <a:ext cx="8229600" cy="619124"/>
          </a:xfrm>
        </p:spPr>
        <p:txBody>
          <a:bodyPr/>
          <a:lstStyle/>
          <a:p>
            <a:pPr algn="ctr">
              <a:defRPr/>
            </a:pPr>
            <a:r>
              <a:rPr lang="en-US"/>
              <a:t>O que eu preciso para montar um carro autônomo?</a:t>
            </a:r>
            <a:endParaRPr lang="en-US"/>
          </a:p>
        </p:txBody>
      </p:sp>
      <p:sp>
        <p:nvSpPr>
          <p:cNvPr id="1549309151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738397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Facetas</a:t>
            </a:r>
            <a:r>
              <a:rPr lang="en-US"/>
              <a:t> da </a:t>
            </a:r>
            <a:r>
              <a:rPr lang="en-US"/>
              <a:t>robótica</a:t>
            </a:r>
            <a:endParaRPr lang="en-US"/>
          </a:p>
        </p:txBody>
      </p:sp>
      <p:sp>
        <p:nvSpPr>
          <p:cNvPr id="1263617209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7132107" cy="3797299"/>
          </a:xfrm>
        </p:spPr>
        <p:txBody>
          <a:bodyPr>
            <a:normAutofit/>
          </a:bodyPr>
          <a:lstStyle/>
          <a:p>
            <a:pPr marL="438079" indent="-438079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Design do </a:t>
            </a:r>
            <a:r>
              <a:rPr lang="en-US" sz="2400"/>
              <a:t>mecanismo</a:t>
            </a:r>
            <a:endParaRPr lang="en-US" sz="2400"/>
          </a:p>
          <a:p>
            <a:pPr marL="438079" indent="-438079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Controle</a:t>
            </a:r>
            <a:endParaRPr lang="en-US" sz="2400"/>
          </a:p>
          <a:p>
            <a:pPr marL="438079" indent="-438079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Eletrônica embarcada</a:t>
            </a:r>
            <a:endParaRPr lang="en-US" sz="2400"/>
          </a:p>
          <a:p>
            <a:pPr marL="438079" indent="-438079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Redes</a:t>
            </a:r>
            <a:r>
              <a:rPr lang="en-US" sz="2400"/>
              <a:t>, </a:t>
            </a:r>
            <a:r>
              <a:rPr lang="en-US" sz="2400"/>
              <a:t>processadores</a:t>
            </a:r>
            <a:r>
              <a:rPr lang="en-US" sz="2400"/>
              <a:t>, </a:t>
            </a:r>
            <a:r>
              <a:rPr lang="en-US" sz="2400"/>
              <a:t>sensores</a:t>
            </a:r>
            <a:endParaRPr lang="en-US" sz="2400"/>
          </a:p>
          <a:p>
            <a:pPr marL="438079" indent="-438079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Planejamento</a:t>
            </a:r>
            <a:r>
              <a:rPr lang="en-US" sz="2400"/>
              <a:t> / </a:t>
            </a:r>
            <a:r>
              <a:rPr lang="en-US" sz="2400"/>
              <a:t>seleção</a:t>
            </a:r>
            <a:r>
              <a:rPr lang="en-US" sz="2400"/>
              <a:t> de </a:t>
            </a:r>
            <a:r>
              <a:rPr lang="en-US" sz="2400"/>
              <a:t>ações</a:t>
            </a:r>
            <a:endParaRPr lang="en-US" sz="2400"/>
          </a:p>
          <a:p>
            <a:pPr marL="438079" indent="-438079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Visão</a:t>
            </a:r>
            <a:endParaRPr lang="en-US" sz="2400"/>
          </a:p>
          <a:p>
            <a:pPr>
              <a:defRPr/>
            </a:pPr>
            <a:endParaRPr lang="en-US"/>
          </a:p>
        </p:txBody>
      </p:sp>
      <p:sp>
        <p:nvSpPr>
          <p:cNvPr id="1356317789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097855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498899965" name="Espaço Reservado para Conteúd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pic>
        <p:nvPicPr>
          <p:cNvPr id="195141510" name="Imagem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52479"/>
            <a:ext cx="9144000" cy="67530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714991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Facetas</a:t>
            </a:r>
            <a:r>
              <a:rPr lang="en-US"/>
              <a:t> da </a:t>
            </a:r>
            <a:r>
              <a:rPr lang="en-US"/>
              <a:t>robótica</a:t>
            </a:r>
            <a:endParaRPr lang="en-US"/>
          </a:p>
        </p:txBody>
      </p:sp>
      <p:sp>
        <p:nvSpPr>
          <p:cNvPr id="2041977761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7132107" cy="3797299"/>
          </a:xfrm>
        </p:spPr>
        <p:txBody>
          <a:bodyPr>
            <a:normAutofit/>
          </a:bodyPr>
          <a:lstStyle/>
          <a:p>
            <a:pPr marL="438080" indent="-438080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Design do </a:t>
            </a:r>
            <a:r>
              <a:rPr lang="en-US" sz="2400"/>
              <a:t>mecanismo</a:t>
            </a:r>
            <a:endParaRPr lang="en-US" sz="2400"/>
          </a:p>
          <a:p>
            <a:pPr marL="438080" indent="-438080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Controle</a:t>
            </a:r>
            <a:endParaRPr lang="en-US" sz="2400"/>
          </a:p>
          <a:p>
            <a:pPr marL="438080" indent="-438080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Eletrônica embarcada</a:t>
            </a:r>
            <a:endParaRPr lang="en-US" sz="2400"/>
          </a:p>
          <a:p>
            <a:pPr marL="438080" indent="-438080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Redes</a:t>
            </a:r>
            <a:r>
              <a:rPr lang="en-US" sz="2400"/>
              <a:t>, </a:t>
            </a:r>
            <a:r>
              <a:rPr lang="en-US" sz="2400"/>
              <a:t>processadores</a:t>
            </a:r>
            <a:r>
              <a:rPr lang="en-US" sz="2400"/>
              <a:t>, </a:t>
            </a:r>
            <a:r>
              <a:rPr lang="en-US" sz="2400"/>
              <a:t>sensores</a:t>
            </a:r>
            <a:endParaRPr lang="en-US" sz="2400"/>
          </a:p>
          <a:p>
            <a:pPr marL="438080" indent="-438080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Planejamento</a:t>
            </a:r>
            <a:r>
              <a:rPr lang="en-US" sz="2400"/>
              <a:t> / </a:t>
            </a:r>
            <a:r>
              <a:rPr lang="en-US" sz="2400"/>
              <a:t>seleção</a:t>
            </a:r>
            <a:r>
              <a:rPr lang="en-US" sz="2400"/>
              <a:t> de </a:t>
            </a:r>
            <a:r>
              <a:rPr lang="en-US" sz="2400"/>
              <a:t>ações</a:t>
            </a:r>
            <a:endParaRPr lang="en-US" sz="2400"/>
          </a:p>
          <a:p>
            <a:pPr marL="438080" indent="-438080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Visão</a:t>
            </a:r>
            <a:endParaRPr lang="en-US" sz="2400"/>
          </a:p>
          <a:p>
            <a:pPr>
              <a:defRPr/>
            </a:pPr>
            <a:endParaRPr lang="en-US"/>
          </a:p>
        </p:txBody>
      </p:sp>
      <p:sp>
        <p:nvSpPr>
          <p:cNvPr id="940685623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06780047" name="Rectangle 4"/>
          <p:cNvSpPr/>
          <p:nvPr/>
        </p:nvSpPr>
        <p:spPr bwMode="auto">
          <a:xfrm flipH="0" flipV="0">
            <a:off x="657224" y="3157036"/>
            <a:ext cx="5485974" cy="15609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780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40298416" name="Picture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209668" y="2166938"/>
            <a:ext cx="1733921" cy="1149025"/>
          </a:xfrm>
          <a:prstGeom prst="rect">
            <a:avLst/>
          </a:prstGeom>
        </p:spPr>
      </p:pic>
      <p:sp>
        <p:nvSpPr>
          <p:cNvPr id="1622400568" name="Title 1"/>
          <p:cNvSpPr>
            <a:spLocks noGrp="1"/>
          </p:cNvSpPr>
          <p:nvPr>
            <p:ph type="title"/>
          </p:nvPr>
        </p:nvSpPr>
        <p:spPr bwMode="auto">
          <a:xfrm>
            <a:off x="263716" y="325932"/>
            <a:ext cx="8229600" cy="619124"/>
          </a:xfrm>
        </p:spPr>
        <p:txBody>
          <a:bodyPr/>
          <a:lstStyle/>
          <a:p>
            <a:pPr>
              <a:defRPr/>
            </a:pPr>
            <a:r>
              <a:rPr lang="en-US"/>
              <a:t>Oportunidades</a:t>
            </a:r>
            <a:endParaRPr lang="en-US"/>
          </a:p>
        </p:txBody>
      </p:sp>
      <p:sp>
        <p:nvSpPr>
          <p:cNvPr id="2109755952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>
              <a:defRPr/>
            </a:pPr>
            <a:endParaRPr/>
          </a:p>
        </p:txBody>
      </p:sp>
      <p:sp>
        <p:nvSpPr>
          <p:cNvPr id="106636863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613960854" name="Picture 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857431" y="3875202"/>
            <a:ext cx="2635885" cy="1884726"/>
          </a:xfrm>
          <a:prstGeom prst="rect">
            <a:avLst/>
          </a:prstGeom>
        </p:spPr>
      </p:pic>
      <p:sp>
        <p:nvSpPr>
          <p:cNvPr id="854206799" name="Rectangle 7"/>
          <p:cNvSpPr/>
          <p:nvPr/>
        </p:nvSpPr>
        <p:spPr bwMode="auto">
          <a:xfrm>
            <a:off x="5737069" y="5759928"/>
            <a:ext cx="3308661" cy="6401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u="sng">
                <a:solidFill>
                  <a:srgbClr val="BBBBBB"/>
                </a:solidFill>
                <a:latin typeface="Roboto"/>
                <a:hlinkClick r:id="rId4" tooltip="https://youtu.be/R4IDa3EXvMc?t=38"/>
              </a:rPr>
              <a:t>https://youtu.be/R4IDa3EXvMc</a:t>
            </a:r>
            <a:endParaRPr lang="en-US">
              <a:solidFill>
                <a:srgbClr val="BBBBBB"/>
              </a:solidFill>
              <a:latin typeface="Roboto"/>
            </a:endParaRPr>
          </a:p>
          <a:p>
            <a:pPr>
              <a:defRPr/>
            </a:pPr>
            <a:endParaRPr lang="en-US"/>
          </a:p>
        </p:txBody>
      </p:sp>
      <p:pic>
        <p:nvPicPr>
          <p:cNvPr id="450271065" name="Content Placeholder 4"/>
          <p:cNvPicPr>
            <a:picLocks noChangeAspect="1" noGrp="1"/>
          </p:cNvPicPr>
          <p:nvPr/>
        </p:nvPicPr>
        <p:blipFill>
          <a:blip r:embed="rId5"/>
          <a:stretch/>
        </p:blipFill>
        <p:spPr bwMode="auto">
          <a:xfrm>
            <a:off x="626521" y="3875202"/>
            <a:ext cx="4371234" cy="2340852"/>
          </a:xfrm>
          <a:prstGeom prst="rect">
            <a:avLst/>
          </a:prstGeom>
        </p:spPr>
      </p:pic>
      <p:sp>
        <p:nvSpPr>
          <p:cNvPr id="2071632964" name=""/>
          <p:cNvSpPr txBox="1"/>
          <p:nvPr/>
        </p:nvSpPr>
        <p:spPr bwMode="auto">
          <a:xfrm flipH="0" flipV="0">
            <a:off x="490578" y="6319172"/>
            <a:ext cx="4644559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u="sng">
                <a:hlinkClick r:id="rId6" tooltip="https://www.youtube.com/watch?list=PL6wMum5UsYvYpbhQALOcbhzXYTt3qnzqA&amp;time_continue=75&amp;v=VgJGT0nId98&amp;feature=emb_title"/>
              </a:rPr>
              <a:t>DARPA Subterrean Challenge </a:t>
            </a:r>
            <a:endParaRPr lang="en-US"/>
          </a:p>
        </p:txBody>
      </p:sp>
      <p:grpSp>
        <p:nvGrpSpPr>
          <p:cNvPr id="1257095616" name=""/>
          <p:cNvGrpSpPr/>
          <p:nvPr/>
        </p:nvGrpSpPr>
        <p:grpSpPr bwMode="auto">
          <a:xfrm>
            <a:off x="5314185" y="1224917"/>
            <a:ext cx="3179131" cy="2267953"/>
            <a:chOff x="0" y="0"/>
            <a:chExt cx="3179131" cy="2267953"/>
          </a:xfrm>
        </p:grpSpPr>
        <p:pic>
          <p:nvPicPr>
            <p:cNvPr id="1789145144" name="Picture 2"/>
            <p:cNvPicPr>
              <a:picLocks noChangeAspect="1" noChangeArrowheads="1"/>
            </p:cNvPicPr>
            <p:nvPr/>
          </p:nvPicPr>
          <p:blipFill>
            <a:blip r:embed="rId7"/>
            <a:stretch/>
          </p:blipFill>
          <p:spPr bwMode="auto">
            <a:xfrm flipH="0" flipV="0">
              <a:off x="229371" y="0"/>
              <a:ext cx="2720387" cy="1920273"/>
            </a:xfrm>
            <a:prstGeom prst="rect">
              <a:avLst/>
            </a:prstGeom>
            <a:noFill/>
          </p:spPr>
        </p:pic>
        <p:sp>
          <p:nvSpPr>
            <p:cNvPr id="605510209" name=""/>
            <p:cNvSpPr txBox="1"/>
            <p:nvPr/>
          </p:nvSpPr>
          <p:spPr bwMode="auto">
            <a:xfrm flipH="0" flipV="0">
              <a:off x="0" y="1902157"/>
              <a:ext cx="3179131" cy="365795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 algn="l">
                <a:defRPr/>
              </a:pPr>
              <a:r>
                <a:rPr lang="en-US" u="sng">
                  <a:hlinkClick r:id="rId8" tooltip="https://www.eenewseurope.com/news/uv-laden-disinfection-robots-clean-hospitals"/>
                </a:rPr>
                <a:t>Robôs desinfectionam hospitais</a:t>
              </a:r>
              <a:endParaRPr lang="en-US"/>
            </a:p>
          </p:txBody>
        </p:sp>
      </p:grpSp>
      <p:pic>
        <p:nvPicPr>
          <p:cNvPr id="521199030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2179253" y="1330295"/>
            <a:ext cx="3194818" cy="1673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460560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O que </a:t>
            </a:r>
            <a:r>
              <a:rPr lang="en-US"/>
              <a:t>os</a:t>
            </a:r>
            <a:r>
              <a:rPr lang="en-US"/>
              <a:t> </a:t>
            </a:r>
            <a:r>
              <a:rPr lang="en-US"/>
              <a:t>robôs</a:t>
            </a:r>
            <a:r>
              <a:rPr lang="en-US"/>
              <a:t> </a:t>
            </a:r>
            <a:r>
              <a:rPr lang="en-US"/>
              <a:t>fazem</a:t>
            </a:r>
            <a:endParaRPr lang="en-US"/>
          </a:p>
        </p:txBody>
      </p:sp>
      <p:pic>
        <p:nvPicPr>
          <p:cNvPr id="709265880" name="Content Placeholder 4"/>
          <p:cNvPicPr>
            <a:picLocks noChangeAspect="1" noGrp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1028430" y="1485900"/>
            <a:ext cx="7287163" cy="4724398"/>
          </a:xfrm>
          <a:prstGeom prst="rect">
            <a:avLst/>
          </a:prstGeom>
        </p:spPr>
      </p:pic>
      <p:sp>
        <p:nvSpPr>
          <p:cNvPr id="1066060542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ONLYOFFICE/7.2.1.36</Application>
  <DocSecurity>0</DocSecurity>
  <PresentationFormat>On-screen Show (4:3)</PresentationFormat>
  <Paragraphs>0</Paragraphs>
  <Slides>23</Slides>
  <Notes>23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Manager/>
  <Company>Insper</Company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Robótica Computacional</dc:title>
  <dc:subject>Aula 01</dc:subject>
  <dc:creator>Igor Montagner</dc:creator>
  <cp:keywords/>
  <dc:description/>
  <dc:identifier/>
  <dc:language/>
  <cp:lastModifiedBy/>
  <cp:revision>325</cp:revision>
  <dcterms:created xsi:type="dcterms:W3CDTF">2014-04-17T20:05:08Z</dcterms:created>
  <dcterms:modified xsi:type="dcterms:W3CDTF">2023-01-17T13:38:02Z</dcterms:modified>
  <cp:category/>
  <cp:contentStatus/>
  <cp:version/>
</cp:coreProperties>
</file>